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5"/>
  </p:notesMasterIdLst>
  <p:sldIdLst>
    <p:sldId id="257" r:id="rId3"/>
    <p:sldId id="258" r:id="rId4"/>
    <p:sldId id="260" r:id="rId5"/>
    <p:sldId id="261" r:id="rId6"/>
    <p:sldId id="262" r:id="rId7"/>
    <p:sldId id="259" r:id="rId8"/>
    <p:sldId id="263" r:id="rId9"/>
    <p:sldId id="265" r:id="rId10"/>
    <p:sldId id="264" r:id="rId11"/>
    <p:sldId id="266" r:id="rId12"/>
    <p:sldId id="276" r:id="rId13"/>
    <p:sldId id="267" r:id="rId14"/>
    <p:sldId id="269" r:id="rId15"/>
    <p:sldId id="268" r:id="rId16"/>
    <p:sldId id="270" r:id="rId17"/>
    <p:sldId id="271" r:id="rId18"/>
    <p:sldId id="272" r:id="rId19"/>
    <p:sldId id="274" r:id="rId20"/>
    <p:sldId id="275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284" r:id="rId44"/>
    <p:sldId id="285" r:id="rId45"/>
    <p:sldId id="273" r:id="rId46"/>
    <p:sldId id="277" r:id="rId47"/>
    <p:sldId id="278" r:id="rId48"/>
    <p:sldId id="279" r:id="rId49"/>
    <p:sldId id="280" r:id="rId50"/>
    <p:sldId id="281" r:id="rId51"/>
    <p:sldId id="282" r:id="rId52"/>
    <p:sldId id="286" r:id="rId53"/>
    <p:sldId id="28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4660"/>
  </p:normalViewPr>
  <p:slideViewPr>
    <p:cSldViewPr snapToGrid="0">
      <p:cViewPr varScale="1">
        <p:scale>
          <a:sx n="65" d="100"/>
          <a:sy n="65" d="100"/>
        </p:scale>
        <p:origin x="67" y="10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25C53-3041-4508-810C-7B32BD7E5CCA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0CE9-CF2C-4FF8-BAAE-04DDBE30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4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http://www.innovativegis.com/basis/mapanalysis/topic25/Topic25_files/image007.png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FC0145-4EE7-498D-8633-F50F163EB1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82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ACE2-8D8B-4B95-94C8-9D6FEC408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D1833-800F-4572-B846-A80E71A8B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398D9-1A7D-48B6-B22E-F5D61546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1B6F9-CCE8-462D-ACB8-9AFCD374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75319-22AD-4176-AD4E-6BD1B66C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29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A10C-D406-4929-A2E6-46324B8A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6A70F-F64A-46EF-A212-5DBD7FFC3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707F8-B42A-4B49-8CEB-620F1DB7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C714B-C5EF-4694-9FC6-90055E06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ECD31-7025-4E71-9B0C-E49BE5CA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2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6D9607-93D2-48F6-8B00-6D5D8A483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946B1-5C34-4BE5-93CD-E3981C92C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15AEC-701B-4B89-AF14-785A1614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6A23-0CA2-4E20-AC0A-EE537DA3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86043-1422-4094-8E98-294D1703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24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96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80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64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5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89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5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0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AFB7-5C6A-44D9-9625-9C0FE0A2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6EAE6-535A-408E-A34B-54DB9B11C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1B90E-E65C-48B3-AA45-59B709C1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BA214-5FE4-406C-8D65-F8ACB61B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2B801-5AC4-4EA9-8F80-EA599B29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03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11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99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3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ED4B-86EA-4A45-AE55-1770F1255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A839B-313F-4A57-BAA7-3E95E1DC9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725C-25A2-41B6-A6DB-7D2A3A0C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14A49-8580-4E96-9DF1-A0BB5826E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55F4B-1486-46E0-99CE-77A2A093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03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27C8-F523-4D0E-B1E6-C4180C6B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FD24-1529-40D9-A739-7D92A640D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B059E-2E52-437C-8694-816CF7980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5CCA1-CD88-4EF1-8017-EE90E032F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3E182-37F4-4E50-BB27-FF2E3B325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71831-F897-40BB-A6E2-9C3B8977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7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723DB-A675-4931-AE20-3BE8DE4A3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B219-A767-4708-92E4-AE8490E5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44D8-92A4-4480-9159-6C2EA6C26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5B672-51BA-4CCE-81C4-AD840E3C5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06F22-07E0-44F3-B0D2-43505202E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93806-2E2D-4A98-8DB8-53BB04139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0A284-2365-4C1A-95F9-E7FD0197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4D496-8FCE-4AF3-B2FD-E50CD304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ACC6-BB2F-4EAC-BBCB-1B36CBEC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4F672-E168-4788-81D6-943DD0FB2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86546-7DC0-41D7-BD7E-C43A12DA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02AA8-8E9D-4506-8D44-8B4276C8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8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3C0C1-1A96-4609-A9CD-C91E3D96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3F9643-B762-41CE-8CE1-58EA088F1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C10E9-2A9D-4544-8719-0BA0198F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11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0720-9B37-43E4-B0F4-969631BB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8A64B-6E22-4DF7-9CF7-BE1353D4F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52F13-4DD9-42E6-B00E-E7D61A61F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4BCD8-F642-43BB-9220-81E30C3C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56132-B808-44A0-86DA-6426D69F7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00D6B-E534-4882-BE0B-BF2A26B3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4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829-B93B-4B1E-B376-A6BB03497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CFC3BE-05C5-4488-ADD9-0980E501A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608B1-4E17-463A-B856-A4476F4AD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EBC19-F383-47A0-887E-C0068384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ABF21-43DA-4859-BD67-C019481B0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04816-CCE0-4445-AF5A-79A8C08E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41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AD8A94-5B1E-43B5-B4C8-E9DDF2A6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23B0A-D542-4CAF-B8B1-629D44EB5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67A58-CA1B-486D-84F4-D5D2074BE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1721-50ED-4C6F-8131-A78311AEC4B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845C4-88A3-4863-B5CB-41C45508E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EDC7A-BB54-45CD-AAD7-1022E9DA4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17D7C-B3BF-471D-B2C0-F9FC1BBC3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3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A1E8D57-6C6A-4A63-BF48-149B9FB2A872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EA2F36F-69ED-4770-9431-4FEFA0177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5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2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03FF-41A8-42E7-BC7B-EFFFFE16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0ADC-D682-43F5-9911-69E7C5CA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051F486-CB5B-41A6-89E3-3A65984E3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28650"/>
            <a:ext cx="96012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11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9F26-93DD-49CB-813D-58363FB7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CostDistance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F9254-D591-4A3F-B9DA-23DD891C9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he least cost from each cell to the source cells</a:t>
            </a:r>
          </a:p>
          <a:p>
            <a:r>
              <a:rPr lang="en-US" dirty="0"/>
              <a:t>Source raster</a:t>
            </a:r>
          </a:p>
          <a:p>
            <a:pPr lvl="1"/>
            <a:r>
              <a:rPr lang="en-US" dirty="0"/>
              <a:t>Points/Lines/Polygons</a:t>
            </a:r>
          </a:p>
          <a:p>
            <a:pPr lvl="1"/>
            <a:r>
              <a:rPr lang="en-US" dirty="0"/>
              <a:t>Non-sources set to NODATA</a:t>
            </a:r>
          </a:p>
          <a:p>
            <a:r>
              <a:rPr lang="en-US" dirty="0"/>
              <a:t>Friction Raster</a:t>
            </a:r>
          </a:p>
          <a:p>
            <a:pPr lvl="1"/>
            <a:r>
              <a:rPr lang="en-US" dirty="0"/>
              <a:t>Cost encountered by traveling through that cell</a:t>
            </a:r>
          </a:p>
          <a:p>
            <a:pPr lvl="2"/>
            <a:r>
              <a:rPr lang="en-US" dirty="0"/>
              <a:t>Distance / time / dollars / effort</a:t>
            </a:r>
          </a:p>
          <a:p>
            <a:pPr lvl="2"/>
            <a:r>
              <a:rPr lang="en-US" dirty="0"/>
              <a:t>Units of cost per unit distance</a:t>
            </a:r>
          </a:p>
          <a:p>
            <a:pPr lvl="2"/>
            <a:r>
              <a:rPr lang="en-US" dirty="0"/>
              <a:t>Barriers can be created with NODATA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322C3-904D-409C-9606-FEE454801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346" y="0"/>
            <a:ext cx="3514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34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A807-1F35-49D2-B2C8-6FEA6D48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CostDistance</a:t>
            </a:r>
            <a:r>
              <a:rPr lang="en-US" dirty="0"/>
              <a:t>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EA453-88E4-440B-984F-5E526B9D8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Accumulated Cost</a:t>
            </a:r>
          </a:p>
          <a:p>
            <a:pPr lvl="1"/>
            <a:r>
              <a:rPr lang="en-US" dirty="0"/>
              <a:t>Least cost from each cell to a source cell</a:t>
            </a:r>
          </a:p>
          <a:p>
            <a:r>
              <a:rPr lang="en-US" dirty="0"/>
              <a:t>Cell Allocation</a:t>
            </a:r>
          </a:p>
          <a:p>
            <a:pPr lvl="1"/>
            <a:r>
              <a:rPr lang="en-US" dirty="0"/>
              <a:t>Identifies the source cell of that cell (proximal regions)</a:t>
            </a:r>
          </a:p>
          <a:p>
            <a:r>
              <a:rPr lang="en-US" dirty="0"/>
              <a:t>Path Back</a:t>
            </a:r>
          </a:p>
          <a:p>
            <a:pPr lvl="1"/>
            <a:r>
              <a:rPr lang="en-US" dirty="0"/>
              <a:t>Direction code to the nearest source cell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9EFE8-E87E-4451-9A66-A26A4154A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64"/>
          <a:stretch/>
        </p:blipFill>
        <p:spPr>
          <a:xfrm>
            <a:off x="1063752" y="4281329"/>
            <a:ext cx="8951668" cy="24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35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37506-8B4D-4953-BB19-3A1162F68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0F621-6BD2-4A4D-A451-2D7FB357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23900"/>
            <a:ext cx="53911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1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0F621-6BD2-4A4D-A451-2D7FB357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03" y="849160"/>
            <a:ext cx="53911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1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0F621-6BD2-4A4D-A451-2D7FB357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723900"/>
            <a:ext cx="5391150" cy="5410200"/>
          </a:xfrm>
          <a:prstGeom prst="rect">
            <a:avLst/>
          </a:prstGeom>
        </p:spPr>
      </p:pic>
      <p:sp>
        <p:nvSpPr>
          <p:cNvPr id="5" name="Smiley Face 4">
            <a:extLst>
              <a:ext uri="{FF2B5EF4-FFF2-40B4-BE49-F238E27FC236}">
                <a16:creationId xmlns:a16="http://schemas.microsoft.com/office/drawing/2014/main" id="{A97FBA04-6551-41C3-A3DF-F75BB7B744D8}"/>
              </a:ext>
            </a:extLst>
          </p:cNvPr>
          <p:cNvSpPr/>
          <p:nvPr/>
        </p:nvSpPr>
        <p:spPr>
          <a:xfrm>
            <a:off x="3875314" y="1215825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0BE974B9-BFD5-4C9A-8F9B-781501E9203F}"/>
              </a:ext>
            </a:extLst>
          </p:cNvPr>
          <p:cNvSpPr/>
          <p:nvPr/>
        </p:nvSpPr>
        <p:spPr>
          <a:xfrm>
            <a:off x="4740729" y="1215824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39B23785-9DC1-40F9-92B9-E99718151A28}"/>
              </a:ext>
            </a:extLst>
          </p:cNvPr>
          <p:cNvSpPr/>
          <p:nvPr/>
        </p:nvSpPr>
        <p:spPr>
          <a:xfrm>
            <a:off x="5606144" y="1215823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0E1F6D01-3405-406A-8E5A-248B0D570369}"/>
              </a:ext>
            </a:extLst>
          </p:cNvPr>
          <p:cNvSpPr/>
          <p:nvPr/>
        </p:nvSpPr>
        <p:spPr>
          <a:xfrm>
            <a:off x="6449787" y="1215822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BC60643B-1E6E-41E7-9587-72FA09BC89FF}"/>
              </a:ext>
            </a:extLst>
          </p:cNvPr>
          <p:cNvSpPr/>
          <p:nvPr/>
        </p:nvSpPr>
        <p:spPr>
          <a:xfrm>
            <a:off x="7315202" y="1215821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1385B04A-54C5-4546-A9E5-D2F6C8401BA6}"/>
              </a:ext>
            </a:extLst>
          </p:cNvPr>
          <p:cNvSpPr/>
          <p:nvPr/>
        </p:nvSpPr>
        <p:spPr>
          <a:xfrm>
            <a:off x="8158845" y="1215820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664EFDF0-B7E3-4ED2-BDAF-42CD7D5305A4}"/>
              </a:ext>
            </a:extLst>
          </p:cNvPr>
          <p:cNvSpPr/>
          <p:nvPr/>
        </p:nvSpPr>
        <p:spPr>
          <a:xfrm>
            <a:off x="3875314" y="2047926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180CC2BF-0B21-4CFE-9AB9-DA1A95DDD0E1}"/>
              </a:ext>
            </a:extLst>
          </p:cNvPr>
          <p:cNvSpPr/>
          <p:nvPr/>
        </p:nvSpPr>
        <p:spPr>
          <a:xfrm>
            <a:off x="4740729" y="2047925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56D6FAB6-EAC4-4B47-A9E6-814FDD2DD78F}"/>
              </a:ext>
            </a:extLst>
          </p:cNvPr>
          <p:cNvSpPr/>
          <p:nvPr/>
        </p:nvSpPr>
        <p:spPr>
          <a:xfrm>
            <a:off x="5606144" y="2047924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48389C19-B844-4B10-882F-19B96B046A49}"/>
              </a:ext>
            </a:extLst>
          </p:cNvPr>
          <p:cNvSpPr/>
          <p:nvPr/>
        </p:nvSpPr>
        <p:spPr>
          <a:xfrm>
            <a:off x="6449787" y="2047923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A5386610-DF7D-41F7-AC99-D11AAD575299}"/>
              </a:ext>
            </a:extLst>
          </p:cNvPr>
          <p:cNvSpPr/>
          <p:nvPr/>
        </p:nvSpPr>
        <p:spPr>
          <a:xfrm>
            <a:off x="7315202" y="2047922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5D8F438E-9518-4CD8-BA5D-89DD0574A975}"/>
              </a:ext>
            </a:extLst>
          </p:cNvPr>
          <p:cNvSpPr/>
          <p:nvPr/>
        </p:nvSpPr>
        <p:spPr>
          <a:xfrm>
            <a:off x="8158845" y="2047921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F996576E-D7B1-4F7F-9D7D-4A91FD2B4C68}"/>
              </a:ext>
            </a:extLst>
          </p:cNvPr>
          <p:cNvSpPr/>
          <p:nvPr/>
        </p:nvSpPr>
        <p:spPr>
          <a:xfrm>
            <a:off x="3875314" y="2880027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AADF433C-FC57-4B7A-96A4-B5EF09D6D3FA}"/>
              </a:ext>
            </a:extLst>
          </p:cNvPr>
          <p:cNvSpPr/>
          <p:nvPr/>
        </p:nvSpPr>
        <p:spPr>
          <a:xfrm>
            <a:off x="4740729" y="2880026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B8E44063-8835-40DB-B688-241AA42841C8}"/>
              </a:ext>
            </a:extLst>
          </p:cNvPr>
          <p:cNvSpPr/>
          <p:nvPr/>
        </p:nvSpPr>
        <p:spPr>
          <a:xfrm>
            <a:off x="5606144" y="2880025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266D91F7-A99A-430D-B2E0-A518252EEE56}"/>
              </a:ext>
            </a:extLst>
          </p:cNvPr>
          <p:cNvSpPr/>
          <p:nvPr/>
        </p:nvSpPr>
        <p:spPr>
          <a:xfrm>
            <a:off x="6449787" y="2880024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83CAC341-511C-4DDE-A430-905FE39CDE53}"/>
              </a:ext>
            </a:extLst>
          </p:cNvPr>
          <p:cNvSpPr/>
          <p:nvPr/>
        </p:nvSpPr>
        <p:spPr>
          <a:xfrm>
            <a:off x="7315202" y="2880023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CD1DF3A-08DC-4FFB-8A23-4EC587D9C7C4}"/>
              </a:ext>
            </a:extLst>
          </p:cNvPr>
          <p:cNvSpPr/>
          <p:nvPr/>
        </p:nvSpPr>
        <p:spPr>
          <a:xfrm>
            <a:off x="8158845" y="2880022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>
            <a:extLst>
              <a:ext uri="{FF2B5EF4-FFF2-40B4-BE49-F238E27FC236}">
                <a16:creationId xmlns:a16="http://schemas.microsoft.com/office/drawing/2014/main" id="{8879A84E-44EA-4F0A-B673-2849E92C38A0}"/>
              </a:ext>
            </a:extLst>
          </p:cNvPr>
          <p:cNvSpPr/>
          <p:nvPr/>
        </p:nvSpPr>
        <p:spPr>
          <a:xfrm>
            <a:off x="3875314" y="3757540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D4E938BA-56C4-4B3A-8A10-CADCE59100F1}"/>
              </a:ext>
            </a:extLst>
          </p:cNvPr>
          <p:cNvSpPr/>
          <p:nvPr/>
        </p:nvSpPr>
        <p:spPr>
          <a:xfrm>
            <a:off x="4740729" y="3757539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A9112ADA-53FA-4998-BE9E-CA3C8631F27F}"/>
              </a:ext>
            </a:extLst>
          </p:cNvPr>
          <p:cNvSpPr/>
          <p:nvPr/>
        </p:nvSpPr>
        <p:spPr>
          <a:xfrm>
            <a:off x="5606144" y="3757538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52E1E383-5FB1-4953-9371-1C0CACA3CFAD}"/>
              </a:ext>
            </a:extLst>
          </p:cNvPr>
          <p:cNvSpPr/>
          <p:nvPr/>
        </p:nvSpPr>
        <p:spPr>
          <a:xfrm>
            <a:off x="6449787" y="3757537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421F2DD1-0C74-42A6-846A-07B23C588043}"/>
              </a:ext>
            </a:extLst>
          </p:cNvPr>
          <p:cNvSpPr/>
          <p:nvPr/>
        </p:nvSpPr>
        <p:spPr>
          <a:xfrm>
            <a:off x="7315202" y="3757536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miley Face 27">
            <a:extLst>
              <a:ext uri="{FF2B5EF4-FFF2-40B4-BE49-F238E27FC236}">
                <a16:creationId xmlns:a16="http://schemas.microsoft.com/office/drawing/2014/main" id="{550D3739-087E-4728-9D41-7F7F1B3CBDDF}"/>
              </a:ext>
            </a:extLst>
          </p:cNvPr>
          <p:cNvSpPr/>
          <p:nvPr/>
        </p:nvSpPr>
        <p:spPr>
          <a:xfrm>
            <a:off x="8158845" y="3757535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29F977C6-7147-40CD-9CDF-4DE668392309}"/>
              </a:ext>
            </a:extLst>
          </p:cNvPr>
          <p:cNvSpPr/>
          <p:nvPr/>
        </p:nvSpPr>
        <p:spPr>
          <a:xfrm>
            <a:off x="3875314" y="4595840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AAB98875-91AB-45E1-83A4-5F8A6FC77FCA}"/>
              </a:ext>
            </a:extLst>
          </p:cNvPr>
          <p:cNvSpPr/>
          <p:nvPr/>
        </p:nvSpPr>
        <p:spPr>
          <a:xfrm>
            <a:off x="4740729" y="4595839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miley Face 30">
            <a:extLst>
              <a:ext uri="{FF2B5EF4-FFF2-40B4-BE49-F238E27FC236}">
                <a16:creationId xmlns:a16="http://schemas.microsoft.com/office/drawing/2014/main" id="{03E76199-E50F-4E86-B7FD-B09B53F86A1C}"/>
              </a:ext>
            </a:extLst>
          </p:cNvPr>
          <p:cNvSpPr/>
          <p:nvPr/>
        </p:nvSpPr>
        <p:spPr>
          <a:xfrm>
            <a:off x="5606144" y="4595838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FC76A1FD-2C1A-4E69-B587-0E21AA0DB799}"/>
              </a:ext>
            </a:extLst>
          </p:cNvPr>
          <p:cNvSpPr/>
          <p:nvPr/>
        </p:nvSpPr>
        <p:spPr>
          <a:xfrm>
            <a:off x="6449787" y="4595837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DB11332D-58FD-4409-BF3D-4E3CE4083092}"/>
              </a:ext>
            </a:extLst>
          </p:cNvPr>
          <p:cNvSpPr/>
          <p:nvPr/>
        </p:nvSpPr>
        <p:spPr>
          <a:xfrm>
            <a:off x="7315202" y="4595836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D56FB9E6-1437-47E2-9206-3DCB181D3A57}"/>
              </a:ext>
            </a:extLst>
          </p:cNvPr>
          <p:cNvSpPr/>
          <p:nvPr/>
        </p:nvSpPr>
        <p:spPr>
          <a:xfrm>
            <a:off x="8158845" y="4595835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C7A2251B-DB45-48C2-BC2B-F15D06218859}"/>
              </a:ext>
            </a:extLst>
          </p:cNvPr>
          <p:cNvSpPr/>
          <p:nvPr/>
        </p:nvSpPr>
        <p:spPr>
          <a:xfrm>
            <a:off x="3875314" y="5427941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F2194C36-2261-4AFD-9D92-6EE0C8B8A917}"/>
              </a:ext>
            </a:extLst>
          </p:cNvPr>
          <p:cNvSpPr/>
          <p:nvPr/>
        </p:nvSpPr>
        <p:spPr>
          <a:xfrm>
            <a:off x="4740729" y="5427940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A81E2088-6519-4094-ADED-B91B3CF9C741}"/>
              </a:ext>
            </a:extLst>
          </p:cNvPr>
          <p:cNvSpPr/>
          <p:nvPr/>
        </p:nvSpPr>
        <p:spPr>
          <a:xfrm>
            <a:off x="5606144" y="5427939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DDDCAD6D-E685-48A4-BA07-21B6682C3671}"/>
              </a:ext>
            </a:extLst>
          </p:cNvPr>
          <p:cNvSpPr/>
          <p:nvPr/>
        </p:nvSpPr>
        <p:spPr>
          <a:xfrm>
            <a:off x="6449787" y="5427938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B3793981-AFF4-4502-B0A1-6DD2310865CB}"/>
              </a:ext>
            </a:extLst>
          </p:cNvPr>
          <p:cNvSpPr/>
          <p:nvPr/>
        </p:nvSpPr>
        <p:spPr>
          <a:xfrm>
            <a:off x="7315202" y="5427937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27A903D3-2641-453C-A418-FD7358EABF14}"/>
              </a:ext>
            </a:extLst>
          </p:cNvPr>
          <p:cNvSpPr/>
          <p:nvPr/>
        </p:nvSpPr>
        <p:spPr>
          <a:xfrm>
            <a:off x="8158845" y="5427936"/>
            <a:ext cx="136071" cy="14695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9F2E6-9423-4398-8943-0D46AA5BB0DA}"/>
              </a:ext>
            </a:extLst>
          </p:cNvPr>
          <p:cNvCxnSpPr>
            <a:stCxn id="5" idx="4"/>
            <a:endCxn id="5" idx="4"/>
          </p:cNvCxnSpPr>
          <p:nvPr/>
        </p:nvCxnSpPr>
        <p:spPr>
          <a:xfrm>
            <a:off x="3943350" y="136278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DE1FCA-72C6-45F3-9D14-8DD2A9CF51C5}"/>
              </a:ext>
            </a:extLst>
          </p:cNvPr>
          <p:cNvCxnSpPr>
            <a:stCxn id="5" idx="2"/>
            <a:endCxn id="10" idx="6"/>
          </p:cNvCxnSpPr>
          <p:nvPr/>
        </p:nvCxnSpPr>
        <p:spPr>
          <a:xfrm flipV="1">
            <a:off x="3875314" y="1289299"/>
            <a:ext cx="4419602" cy="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9DFBA4-CF35-424B-BC21-0637F2A35FC6}"/>
              </a:ext>
            </a:extLst>
          </p:cNvPr>
          <p:cNvCxnSpPr/>
          <p:nvPr/>
        </p:nvCxnSpPr>
        <p:spPr>
          <a:xfrm flipV="1">
            <a:off x="3886199" y="2109850"/>
            <a:ext cx="4419602" cy="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A8F0DFB-4F90-401C-9639-03425EBEAB76}"/>
              </a:ext>
            </a:extLst>
          </p:cNvPr>
          <p:cNvCxnSpPr/>
          <p:nvPr/>
        </p:nvCxnSpPr>
        <p:spPr>
          <a:xfrm flipV="1">
            <a:off x="3886199" y="2948342"/>
            <a:ext cx="4419602" cy="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43671DD-7EAC-43AD-A38D-B932750CE12D}"/>
              </a:ext>
            </a:extLst>
          </p:cNvPr>
          <p:cNvCxnSpPr/>
          <p:nvPr/>
        </p:nvCxnSpPr>
        <p:spPr>
          <a:xfrm flipV="1">
            <a:off x="3886199" y="3831013"/>
            <a:ext cx="4419602" cy="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58E5AE6-B8F7-4906-A9EA-F659FB0DED87}"/>
              </a:ext>
            </a:extLst>
          </p:cNvPr>
          <p:cNvCxnSpPr/>
          <p:nvPr/>
        </p:nvCxnSpPr>
        <p:spPr>
          <a:xfrm flipV="1">
            <a:off x="3875314" y="4675961"/>
            <a:ext cx="4419602" cy="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B36C05B-ED25-4445-A7CF-5D825248CF60}"/>
              </a:ext>
            </a:extLst>
          </p:cNvPr>
          <p:cNvCxnSpPr/>
          <p:nvPr/>
        </p:nvCxnSpPr>
        <p:spPr>
          <a:xfrm flipV="1">
            <a:off x="3886199" y="5473066"/>
            <a:ext cx="4419602" cy="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8DC0CE-B307-4CA1-A1AB-108E3633D7C5}"/>
              </a:ext>
            </a:extLst>
          </p:cNvPr>
          <p:cNvCxnSpPr>
            <a:cxnSpLocks/>
            <a:stCxn id="5" idx="0"/>
            <a:endCxn id="35" idx="4"/>
          </p:cNvCxnSpPr>
          <p:nvPr/>
        </p:nvCxnSpPr>
        <p:spPr>
          <a:xfrm>
            <a:off x="3943350" y="1215825"/>
            <a:ext cx="0" cy="43590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EA0AF3-B24F-4FB3-B395-E4670F560994}"/>
              </a:ext>
            </a:extLst>
          </p:cNvPr>
          <p:cNvCxnSpPr>
            <a:cxnSpLocks/>
          </p:cNvCxnSpPr>
          <p:nvPr/>
        </p:nvCxnSpPr>
        <p:spPr>
          <a:xfrm>
            <a:off x="4808764" y="1215824"/>
            <a:ext cx="0" cy="43590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536C0F5-462F-4928-9D7A-55B2D1992EEB}"/>
              </a:ext>
            </a:extLst>
          </p:cNvPr>
          <p:cNvCxnSpPr>
            <a:cxnSpLocks/>
          </p:cNvCxnSpPr>
          <p:nvPr/>
        </p:nvCxnSpPr>
        <p:spPr>
          <a:xfrm>
            <a:off x="5674179" y="1215820"/>
            <a:ext cx="0" cy="43590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51E55FA-C2D7-4556-A447-4759E70BE4A1}"/>
              </a:ext>
            </a:extLst>
          </p:cNvPr>
          <p:cNvCxnSpPr>
            <a:cxnSpLocks/>
          </p:cNvCxnSpPr>
          <p:nvPr/>
        </p:nvCxnSpPr>
        <p:spPr>
          <a:xfrm>
            <a:off x="6515101" y="1215819"/>
            <a:ext cx="0" cy="43590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E8A47C-D038-4997-BD8C-4E11E84F3B28}"/>
              </a:ext>
            </a:extLst>
          </p:cNvPr>
          <p:cNvCxnSpPr>
            <a:cxnSpLocks/>
          </p:cNvCxnSpPr>
          <p:nvPr/>
        </p:nvCxnSpPr>
        <p:spPr>
          <a:xfrm>
            <a:off x="7383237" y="1215818"/>
            <a:ext cx="0" cy="43590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39ECC0D-6E05-4F54-902B-EF1A98C357E8}"/>
              </a:ext>
            </a:extLst>
          </p:cNvPr>
          <p:cNvCxnSpPr>
            <a:cxnSpLocks/>
          </p:cNvCxnSpPr>
          <p:nvPr/>
        </p:nvCxnSpPr>
        <p:spPr>
          <a:xfrm>
            <a:off x="8226880" y="1215817"/>
            <a:ext cx="0" cy="435907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6774B2-265E-43E1-B909-43CB59D09F44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3895241" y="4617361"/>
            <a:ext cx="902638" cy="8840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A0905F0-6902-43DD-A6AF-E0EEE209B011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937423" y="3831013"/>
            <a:ext cx="1688648" cy="16184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6EC83B-5A9A-4A31-8EE8-F907E2D3DDED}"/>
              </a:ext>
            </a:extLst>
          </p:cNvPr>
          <p:cNvCxnSpPr>
            <a:cxnSpLocks/>
            <a:endCxn id="38" idx="6"/>
          </p:cNvCxnSpPr>
          <p:nvPr/>
        </p:nvCxnSpPr>
        <p:spPr>
          <a:xfrm>
            <a:off x="3927899" y="2935826"/>
            <a:ext cx="2657959" cy="256559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F95167E-3FA5-42D7-9042-0603378CEC2B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3927899" y="2101954"/>
            <a:ext cx="3503447" cy="345141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0B20AB8-DA75-41A7-8F79-F4CC28E3904F}"/>
              </a:ext>
            </a:extLst>
          </p:cNvPr>
          <p:cNvCxnSpPr>
            <a:cxnSpLocks/>
            <a:endCxn id="40" idx="5"/>
          </p:cNvCxnSpPr>
          <p:nvPr/>
        </p:nvCxnSpPr>
        <p:spPr>
          <a:xfrm>
            <a:off x="3927899" y="1281044"/>
            <a:ext cx="4347090" cy="4272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854C359-821E-48A9-9557-6C6B29E06627}"/>
              </a:ext>
            </a:extLst>
          </p:cNvPr>
          <p:cNvCxnSpPr>
            <a:cxnSpLocks/>
            <a:endCxn id="34" idx="5"/>
          </p:cNvCxnSpPr>
          <p:nvPr/>
        </p:nvCxnSpPr>
        <p:spPr>
          <a:xfrm>
            <a:off x="4776546" y="1259519"/>
            <a:ext cx="3498443" cy="34617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F656431-FED1-40B1-970B-B305264DB0C9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5673892" y="1269492"/>
            <a:ext cx="2601097" cy="26134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0A0AF69-B41A-43C8-BEDC-36A98FAC98BE}"/>
              </a:ext>
            </a:extLst>
          </p:cNvPr>
          <p:cNvCxnSpPr>
            <a:cxnSpLocks/>
            <a:endCxn id="22" idx="5"/>
          </p:cNvCxnSpPr>
          <p:nvPr/>
        </p:nvCxnSpPr>
        <p:spPr>
          <a:xfrm>
            <a:off x="6507375" y="1291376"/>
            <a:ext cx="1767614" cy="171408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FBFC867-A78B-4154-A2DA-E267EDE639B6}"/>
              </a:ext>
            </a:extLst>
          </p:cNvPr>
          <p:cNvCxnSpPr>
            <a:cxnSpLocks/>
          </p:cNvCxnSpPr>
          <p:nvPr/>
        </p:nvCxnSpPr>
        <p:spPr>
          <a:xfrm>
            <a:off x="7351018" y="1269489"/>
            <a:ext cx="902638" cy="8840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AFEB46F-BA14-4D11-9B67-089CCD366987}"/>
              </a:ext>
            </a:extLst>
          </p:cNvPr>
          <p:cNvCxnSpPr>
            <a:cxnSpLocks/>
            <a:stCxn id="34" idx="7"/>
            <a:endCxn id="39" idx="3"/>
          </p:cNvCxnSpPr>
          <p:nvPr/>
        </p:nvCxnSpPr>
        <p:spPr>
          <a:xfrm flipH="1">
            <a:off x="7335129" y="4617356"/>
            <a:ext cx="939860" cy="93601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ABC6673-5FE7-4546-9443-0A21670A9BC4}"/>
              </a:ext>
            </a:extLst>
          </p:cNvPr>
          <p:cNvCxnSpPr>
            <a:cxnSpLocks/>
          </p:cNvCxnSpPr>
          <p:nvPr/>
        </p:nvCxnSpPr>
        <p:spPr>
          <a:xfrm flipH="1">
            <a:off x="3893882" y="1227111"/>
            <a:ext cx="939860" cy="93601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B1F37A-387A-4909-95FE-A2B4B67B81DF}"/>
              </a:ext>
            </a:extLst>
          </p:cNvPr>
          <p:cNvCxnSpPr>
            <a:cxnSpLocks/>
            <a:endCxn id="38" idx="7"/>
          </p:cNvCxnSpPr>
          <p:nvPr/>
        </p:nvCxnSpPr>
        <p:spPr>
          <a:xfrm flipH="1">
            <a:off x="6565931" y="3818108"/>
            <a:ext cx="1677014" cy="163135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E0ED306-4D58-4513-A22F-0A3E5101C688}"/>
              </a:ext>
            </a:extLst>
          </p:cNvPr>
          <p:cNvCxnSpPr>
            <a:cxnSpLocks/>
            <a:stCxn id="22" idx="7"/>
            <a:endCxn id="37" idx="7"/>
          </p:cNvCxnSpPr>
          <p:nvPr/>
        </p:nvCxnSpPr>
        <p:spPr>
          <a:xfrm flipH="1">
            <a:off x="5722288" y="2901543"/>
            <a:ext cx="2552701" cy="254791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7A870E4-3F02-4E60-9C2E-17F23841D51C}"/>
              </a:ext>
            </a:extLst>
          </p:cNvPr>
          <p:cNvCxnSpPr>
            <a:cxnSpLocks/>
            <a:stCxn id="16" idx="7"/>
            <a:endCxn id="36" idx="3"/>
          </p:cNvCxnSpPr>
          <p:nvPr/>
        </p:nvCxnSpPr>
        <p:spPr>
          <a:xfrm flipH="1">
            <a:off x="4760656" y="2069442"/>
            <a:ext cx="3514333" cy="348393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7B19907-9196-4C59-AD66-53BF79ED4C20}"/>
              </a:ext>
            </a:extLst>
          </p:cNvPr>
          <p:cNvCxnSpPr>
            <a:cxnSpLocks/>
            <a:stCxn id="10" idx="7"/>
            <a:endCxn id="35" idx="7"/>
          </p:cNvCxnSpPr>
          <p:nvPr/>
        </p:nvCxnSpPr>
        <p:spPr>
          <a:xfrm flipH="1">
            <a:off x="3991458" y="1237341"/>
            <a:ext cx="4283531" cy="421212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52D1F9D-C585-4071-8261-944FA16900CA}"/>
              </a:ext>
            </a:extLst>
          </p:cNvPr>
          <p:cNvCxnSpPr>
            <a:cxnSpLocks/>
            <a:stCxn id="9" idx="7"/>
            <a:endCxn id="29" idx="3"/>
          </p:cNvCxnSpPr>
          <p:nvPr/>
        </p:nvCxnSpPr>
        <p:spPr>
          <a:xfrm flipH="1">
            <a:off x="3895241" y="1237342"/>
            <a:ext cx="3536105" cy="348393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790EC47-AEF3-46F9-B3D6-3949BB879789}"/>
              </a:ext>
            </a:extLst>
          </p:cNvPr>
          <p:cNvCxnSpPr>
            <a:cxnSpLocks/>
            <a:stCxn id="8" idx="7"/>
            <a:endCxn id="23" idx="7"/>
          </p:cNvCxnSpPr>
          <p:nvPr/>
        </p:nvCxnSpPr>
        <p:spPr>
          <a:xfrm flipH="1">
            <a:off x="3991458" y="1237343"/>
            <a:ext cx="2574473" cy="254171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01C2CB9-E2E6-4054-B654-9093D2E372BA}"/>
              </a:ext>
            </a:extLst>
          </p:cNvPr>
          <p:cNvCxnSpPr>
            <a:cxnSpLocks/>
            <a:stCxn id="7" idx="6"/>
            <a:endCxn id="17" idx="3"/>
          </p:cNvCxnSpPr>
          <p:nvPr/>
        </p:nvCxnSpPr>
        <p:spPr>
          <a:xfrm flipH="1">
            <a:off x="3895241" y="1289302"/>
            <a:ext cx="1846974" cy="171616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50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01BF-C0A6-412B-AF0C-39903AE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4E410-C5B4-4CB6-A196-4BFFE9F0E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4" y="2246696"/>
            <a:ext cx="10058400" cy="4050792"/>
          </a:xfrm>
        </p:spPr>
        <p:txBody>
          <a:bodyPr/>
          <a:lstStyle/>
          <a:p>
            <a:r>
              <a:rPr lang="en-US" dirty="0"/>
              <a:t>Cost = (Fric1+Fric2)/2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404D7C0-494E-46D9-98CF-F1C762506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90" b="58377"/>
          <a:stretch/>
        </p:blipFill>
        <p:spPr>
          <a:xfrm>
            <a:off x="3250503" y="637352"/>
            <a:ext cx="5404981" cy="5736016"/>
          </a:xfrm>
          <a:prstGeom prst="rect">
            <a:avLst/>
          </a:prstGeom>
        </p:spPr>
      </p:pic>
      <p:sp>
        <p:nvSpPr>
          <p:cNvPr id="5" name="Smiley Face 4">
            <a:extLst>
              <a:ext uri="{FF2B5EF4-FFF2-40B4-BE49-F238E27FC236}">
                <a16:creationId xmlns:a16="http://schemas.microsoft.com/office/drawing/2014/main" id="{DFCF766C-4AE3-46D6-8B29-250973A68AB6}"/>
              </a:ext>
            </a:extLst>
          </p:cNvPr>
          <p:cNvSpPr/>
          <p:nvPr/>
        </p:nvSpPr>
        <p:spPr>
          <a:xfrm>
            <a:off x="4427951" y="1972849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220CA296-1400-43BF-B658-50D6FCBAFE9F}"/>
              </a:ext>
            </a:extLst>
          </p:cNvPr>
          <p:cNvSpPr/>
          <p:nvPr/>
        </p:nvSpPr>
        <p:spPr>
          <a:xfrm>
            <a:off x="6476999" y="1972849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48AE5630-AACB-4647-A0EB-672F62C245ED}"/>
              </a:ext>
            </a:extLst>
          </p:cNvPr>
          <p:cNvSpPr/>
          <p:nvPr/>
        </p:nvSpPr>
        <p:spPr>
          <a:xfrm>
            <a:off x="6473271" y="4215306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A62DD139-FEB4-4FB6-A910-E75700CA1A57}"/>
              </a:ext>
            </a:extLst>
          </p:cNvPr>
          <p:cNvSpPr/>
          <p:nvPr/>
        </p:nvSpPr>
        <p:spPr>
          <a:xfrm>
            <a:off x="4427950" y="4215306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82BD4-FB00-4BC8-9A69-4F0B773C66DC}"/>
              </a:ext>
            </a:extLst>
          </p:cNvPr>
          <p:cNvCxnSpPr>
            <a:stCxn id="5" idx="2"/>
            <a:endCxn id="6" idx="2"/>
          </p:cNvCxnSpPr>
          <p:nvPr/>
        </p:nvCxnSpPr>
        <p:spPr>
          <a:xfrm>
            <a:off x="4427951" y="2109773"/>
            <a:ext cx="20490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7199E3E-561F-43DC-A064-9CF9DD14CB0F}"/>
              </a:ext>
            </a:extLst>
          </p:cNvPr>
          <p:cNvSpPr/>
          <p:nvPr/>
        </p:nvSpPr>
        <p:spPr>
          <a:xfrm>
            <a:off x="4512129" y="1660071"/>
            <a:ext cx="1115785" cy="98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Fric</a:t>
            </a:r>
            <a:r>
              <a:rPr lang="en-US" dirty="0"/>
              <a:t>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44128-2D34-448E-80CD-B8C6EDE5BA11}"/>
              </a:ext>
            </a:extLst>
          </p:cNvPr>
          <p:cNvSpPr/>
          <p:nvPr/>
        </p:nvSpPr>
        <p:spPr>
          <a:xfrm>
            <a:off x="5639321" y="1660071"/>
            <a:ext cx="1115785" cy="98260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Fric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2228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4E410-C5B4-4CB6-A196-4BFFE9F0E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134" y="960120"/>
                <a:ext cx="10058400" cy="533736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1+1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1.4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14214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4E410-C5B4-4CB6-A196-4BFFE9F0E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34" y="960120"/>
                <a:ext cx="10058400" cy="5337368"/>
              </a:xfrm>
              <a:blipFill>
                <a:blip r:embed="rId2"/>
                <a:stretch>
                  <a:fillRect l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404D7C0-494E-46D9-98CF-F1C762506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90" b="58377"/>
          <a:stretch/>
        </p:blipFill>
        <p:spPr>
          <a:xfrm>
            <a:off x="3250503" y="637352"/>
            <a:ext cx="5404981" cy="5736016"/>
          </a:xfrm>
          <a:prstGeom prst="rect">
            <a:avLst/>
          </a:prstGeom>
        </p:spPr>
      </p:pic>
      <p:sp>
        <p:nvSpPr>
          <p:cNvPr id="5" name="Smiley Face 4">
            <a:extLst>
              <a:ext uri="{FF2B5EF4-FFF2-40B4-BE49-F238E27FC236}">
                <a16:creationId xmlns:a16="http://schemas.microsoft.com/office/drawing/2014/main" id="{DFCF766C-4AE3-46D6-8B29-250973A68AB6}"/>
              </a:ext>
            </a:extLst>
          </p:cNvPr>
          <p:cNvSpPr/>
          <p:nvPr/>
        </p:nvSpPr>
        <p:spPr>
          <a:xfrm>
            <a:off x="4427951" y="1972849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220CA296-1400-43BF-B658-50D6FCBAFE9F}"/>
              </a:ext>
            </a:extLst>
          </p:cNvPr>
          <p:cNvSpPr/>
          <p:nvPr/>
        </p:nvSpPr>
        <p:spPr>
          <a:xfrm>
            <a:off x="6476999" y="1972849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48AE5630-AACB-4647-A0EB-672F62C245ED}"/>
              </a:ext>
            </a:extLst>
          </p:cNvPr>
          <p:cNvSpPr/>
          <p:nvPr/>
        </p:nvSpPr>
        <p:spPr>
          <a:xfrm>
            <a:off x="6473271" y="4215306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A62DD139-FEB4-4FB6-A910-E75700CA1A57}"/>
              </a:ext>
            </a:extLst>
          </p:cNvPr>
          <p:cNvSpPr/>
          <p:nvPr/>
        </p:nvSpPr>
        <p:spPr>
          <a:xfrm>
            <a:off x="4427950" y="4215306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82BD4-FB00-4BC8-9A69-4F0B773C66DC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4668512" y="2206592"/>
            <a:ext cx="1846033" cy="204881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07EF3-9FB9-4561-86D8-08271B3B845A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709786" y="2109773"/>
            <a:ext cx="176721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AC935D-E7CC-4D0E-A137-F55FF78B58E9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V="1">
            <a:off x="6614189" y="2246696"/>
            <a:ext cx="3728" cy="19686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166FFD-65AC-4DA9-B654-39A1C27F8769}"/>
              </a:ext>
            </a:extLst>
          </p:cNvPr>
          <p:cNvSpPr txBox="1"/>
          <p:nvPr/>
        </p:nvSpPr>
        <p:spPr>
          <a:xfrm>
            <a:off x="5242560" y="1371600"/>
            <a:ext cx="57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3ECDF0-39ED-4611-8434-27DB31EB5483}"/>
              </a:ext>
            </a:extLst>
          </p:cNvPr>
          <p:cNvSpPr txBox="1"/>
          <p:nvPr/>
        </p:nvSpPr>
        <p:spPr>
          <a:xfrm>
            <a:off x="6694701" y="2590800"/>
            <a:ext cx="57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59DCE-4781-4F38-890D-8714868DF91F}"/>
              </a:ext>
            </a:extLst>
          </p:cNvPr>
          <p:cNvSpPr txBox="1"/>
          <p:nvPr/>
        </p:nvSpPr>
        <p:spPr>
          <a:xfrm>
            <a:off x="4915901" y="3011232"/>
            <a:ext cx="57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5872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19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4E410-C5B4-4CB6-A196-4BFFE9F0E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134" y="960120"/>
                <a:ext cx="10058400" cy="533736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1.4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14214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Cost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(F1+F2)/2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4E410-C5B4-4CB6-A196-4BFFE9F0E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134" y="960120"/>
                <a:ext cx="10058400" cy="5337368"/>
              </a:xfrm>
              <a:blipFill>
                <a:blip r:embed="rId2"/>
                <a:stretch>
                  <a:fillRect l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404D7C0-494E-46D9-98CF-F1C762506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90" b="58377"/>
          <a:stretch/>
        </p:blipFill>
        <p:spPr>
          <a:xfrm>
            <a:off x="3250503" y="637352"/>
            <a:ext cx="5404981" cy="5736016"/>
          </a:xfrm>
          <a:prstGeom prst="rect">
            <a:avLst/>
          </a:prstGeom>
        </p:spPr>
      </p:pic>
      <p:sp>
        <p:nvSpPr>
          <p:cNvPr id="5" name="Smiley Face 4">
            <a:extLst>
              <a:ext uri="{FF2B5EF4-FFF2-40B4-BE49-F238E27FC236}">
                <a16:creationId xmlns:a16="http://schemas.microsoft.com/office/drawing/2014/main" id="{DFCF766C-4AE3-46D6-8B29-250973A68AB6}"/>
              </a:ext>
            </a:extLst>
          </p:cNvPr>
          <p:cNvSpPr/>
          <p:nvPr/>
        </p:nvSpPr>
        <p:spPr>
          <a:xfrm>
            <a:off x="4427951" y="1972849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220CA296-1400-43BF-B658-50D6FCBAFE9F}"/>
              </a:ext>
            </a:extLst>
          </p:cNvPr>
          <p:cNvSpPr/>
          <p:nvPr/>
        </p:nvSpPr>
        <p:spPr>
          <a:xfrm>
            <a:off x="6476999" y="1972849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48AE5630-AACB-4647-A0EB-672F62C245ED}"/>
              </a:ext>
            </a:extLst>
          </p:cNvPr>
          <p:cNvSpPr/>
          <p:nvPr/>
        </p:nvSpPr>
        <p:spPr>
          <a:xfrm>
            <a:off x="6473271" y="4215306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A62DD139-FEB4-4FB6-A910-E75700CA1A57}"/>
              </a:ext>
            </a:extLst>
          </p:cNvPr>
          <p:cNvSpPr/>
          <p:nvPr/>
        </p:nvSpPr>
        <p:spPr>
          <a:xfrm>
            <a:off x="4427950" y="4215306"/>
            <a:ext cx="281835" cy="273847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82BD4-FB00-4BC8-9A69-4F0B773C66DC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4668512" y="2206592"/>
            <a:ext cx="1846033" cy="204881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8FC5E8C-EFB1-4078-BCC8-69C543AA8203}"/>
              </a:ext>
            </a:extLst>
          </p:cNvPr>
          <p:cNvSpPr/>
          <p:nvPr/>
        </p:nvSpPr>
        <p:spPr>
          <a:xfrm rot="19041007">
            <a:off x="4604003" y="1924937"/>
            <a:ext cx="927092" cy="153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49F27A-5A45-425C-B3E6-A2F544607E24}"/>
              </a:ext>
            </a:extLst>
          </p:cNvPr>
          <p:cNvSpPr/>
          <p:nvPr/>
        </p:nvSpPr>
        <p:spPr>
          <a:xfrm rot="19041007">
            <a:off x="5651961" y="3083664"/>
            <a:ext cx="927092" cy="153987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F2</a:t>
            </a:r>
          </a:p>
        </p:txBody>
      </p:sp>
    </p:spTree>
    <p:extLst>
      <p:ext uri="{BB962C8B-B14F-4D97-AF65-F5344CB8AC3E}">
        <p14:creationId xmlns:p14="http://schemas.microsoft.com/office/powerpoint/2010/main" val="325118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0F621-6BD2-4A4D-A451-2D7FB357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03" y="849160"/>
            <a:ext cx="5391150" cy="541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D6A19F-A94B-47F7-9115-DFAB51118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53" y="780998"/>
            <a:ext cx="5372100" cy="5353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0C1D6C-1244-4B0C-B530-40AAFA39A255}"/>
              </a:ext>
            </a:extLst>
          </p:cNvPr>
          <p:cNvSpPr/>
          <p:nvPr/>
        </p:nvSpPr>
        <p:spPr>
          <a:xfrm>
            <a:off x="1188720" y="5151120"/>
            <a:ext cx="937260" cy="105109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2C0B6-8767-4FBB-A17D-FC708F921907}"/>
              </a:ext>
            </a:extLst>
          </p:cNvPr>
          <p:cNvSpPr/>
          <p:nvPr/>
        </p:nvSpPr>
        <p:spPr>
          <a:xfrm>
            <a:off x="1995918" y="4312920"/>
            <a:ext cx="1021602" cy="188929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F1807-432F-43CA-8AC8-7B24BDB94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28" y="809573"/>
            <a:ext cx="53054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8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1F9A3-2653-44CD-BF8B-E1D94F70F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747712"/>
            <a:ext cx="53435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7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A51F-1CD5-4E2D-84D1-AD79901D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en-US" b="1" dirty="0"/>
              <a:t>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EFA54-2A9C-45B0-88EC-D23B4B3E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593"/>
            <a:ext cx="11907520" cy="5808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DB9C9C-3DC6-4402-9EE2-79FCFA5E364B}"/>
              </a:ext>
            </a:extLst>
          </p:cNvPr>
          <p:cNvSpPr txBox="1"/>
          <p:nvPr/>
        </p:nvSpPr>
        <p:spPr>
          <a:xfrm>
            <a:off x="3413760" y="2302605"/>
            <a:ext cx="236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Geoprocessing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6217C-E15D-4FEE-BD96-1A8C5D8B0EA1}"/>
              </a:ext>
            </a:extLst>
          </p:cNvPr>
          <p:cNvSpPr txBox="1"/>
          <p:nvPr/>
        </p:nvSpPr>
        <p:spPr>
          <a:xfrm>
            <a:off x="6959600" y="2133600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Review &amp;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Euclidian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5E83D-EB4E-4C1E-A39F-2C9437EA9220}"/>
              </a:ext>
            </a:extLst>
          </p:cNvPr>
          <p:cNvSpPr txBox="1"/>
          <p:nvPr/>
        </p:nvSpPr>
        <p:spPr>
          <a:xfrm>
            <a:off x="3495040" y="3939607"/>
            <a:ext cx="385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Cost Distance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04DE6-C547-45F7-BD15-F47B5E24641D}"/>
              </a:ext>
            </a:extLst>
          </p:cNvPr>
          <p:cNvSpPr txBox="1"/>
          <p:nvPr/>
        </p:nvSpPr>
        <p:spPr>
          <a:xfrm>
            <a:off x="6807200" y="4024654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Site Suitability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AB3B9-8EA7-48DD-AA48-B3223A9DDC80}"/>
              </a:ext>
            </a:extLst>
          </p:cNvPr>
          <p:cNvSpPr txBox="1"/>
          <p:nvPr/>
        </p:nvSpPr>
        <p:spPr>
          <a:xfrm>
            <a:off x="3857752" y="5726990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Review                                       Exam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ECF89C-5578-4679-8743-12D46ECA2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2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F48F20-EF7C-4D14-B97A-AAED7A203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28662"/>
            <a:ext cx="54102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9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608CBC-5B0D-47C3-8C9B-C7CDC6604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719137"/>
            <a:ext cx="54197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80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3C68C3-8493-4E4D-9A4D-5939DC95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33425"/>
            <a:ext cx="5334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7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3C68C3-8493-4E4D-9A4D-5939DC95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33425"/>
            <a:ext cx="5334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1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F8B94-A0F1-4A5F-9785-A6A11EA9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719137"/>
            <a:ext cx="54197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F8B94-A0F1-4A5F-9785-A6A11EA9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719137"/>
            <a:ext cx="54197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05DBAB-A1DD-4F18-9C27-7F709B16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995536"/>
            <a:ext cx="53244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81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689AB9-0152-45A5-909A-B9CCC59F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000299"/>
            <a:ext cx="52959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40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C696A8-31C0-4305-8DD1-ABF109209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704850"/>
            <a:ext cx="54578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82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0B074C-A6AB-44B9-A2A7-8C3E13EE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771525"/>
            <a:ext cx="52863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4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4569-8643-4E9A-A161-428916A3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Operations in Raster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CA6-75B1-4C07-8471-C373F11EA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584952" cy="4050792"/>
          </a:xfrm>
        </p:spPr>
        <p:txBody>
          <a:bodyPr/>
          <a:lstStyle/>
          <a:p>
            <a:r>
              <a:rPr lang="en-US" dirty="0"/>
              <a:t>Characterize the relationships between each cell and some feature cells (source cells) in space</a:t>
            </a:r>
          </a:p>
          <a:p>
            <a:pPr lvl="1"/>
            <a:r>
              <a:rPr lang="en-US" dirty="0"/>
              <a:t>Nearest feature cell </a:t>
            </a:r>
          </a:p>
          <a:p>
            <a:pPr lvl="1"/>
            <a:r>
              <a:rPr lang="en-US" dirty="0"/>
              <a:t>Distance to nearest feature cell </a:t>
            </a:r>
          </a:p>
          <a:p>
            <a:pPr lvl="1"/>
            <a:r>
              <a:rPr lang="en-US" dirty="0"/>
              <a:t>Direction to nearest feature cell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44A45-A4B7-4822-AF2C-E456D3C0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1563243"/>
            <a:ext cx="48577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1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E3D7C-972C-4504-84DB-5696757B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714375"/>
            <a:ext cx="53911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31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74717-A0A7-4859-A10B-8293F344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742950"/>
            <a:ext cx="5372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66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7469FE-6231-4CB5-B22F-9D56412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742950"/>
            <a:ext cx="53149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6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E993D-4A7A-4F2C-B1DF-AC44A455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04850"/>
            <a:ext cx="5334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19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4873D1-642A-40CC-AC9F-ECF36C57D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747712"/>
            <a:ext cx="53149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3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888793-FD58-4F4C-ACC9-F7AC113DC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6" y="957436"/>
            <a:ext cx="54102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98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B25059-072C-4329-8478-29D4CD26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690562"/>
            <a:ext cx="53816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99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3CD10D-FBAE-47CE-8434-274E4B59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963168"/>
            <a:ext cx="53816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2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B65C-C83A-4ACC-BF57-752A330C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34ECD-57C3-4734-BC94-01FECD09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9172" y="1651174"/>
            <a:ext cx="3651876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6CFFB5-8418-4BB4-A974-C79725F2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962199"/>
            <a:ext cx="5353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6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4D1-3B6D-43E9-80C5-EE4E39FF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1554E-7B5E-4D34-BFCC-034FC7341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intermission monty python">
            <a:extLst>
              <a:ext uri="{FF2B5EF4-FFF2-40B4-BE49-F238E27FC236}">
                <a16:creationId xmlns:a16="http://schemas.microsoft.com/office/drawing/2014/main" id="{81E80C53-03CD-4176-AA1E-8205B6C659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08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0D17-553E-4579-ACD8-97146929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3901-D902-4DC5-8F4C-A6B3932F1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www.innovativegis.com/basis/mapanalysis/topic25/Topic25_files/image007.png">
            <a:extLst>
              <a:ext uri="{FF2B5EF4-FFF2-40B4-BE49-F238E27FC236}">
                <a16:creationId xmlns:a16="http://schemas.microsoft.com/office/drawing/2014/main" id="{2AFCEFE1-45CE-441B-8304-6018D109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81000"/>
            <a:ext cx="9677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493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9FBA-5FA4-4558-AD92-A296D873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A32FD-56FE-442C-B4DB-BC2122283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D2F7A-7540-49CD-A167-8D8FBCCE2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463"/>
            <a:ext cx="12192000" cy="56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63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9C6C-39D1-467C-8280-B712F959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ABA45-2A8F-4F98-907C-B018CF4BE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FA70D-30A2-4F05-8EA5-B00B33DA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055"/>
            <a:ext cx="12192000" cy="566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29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1077-1FBD-40B2-BD2E-CE38BC99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36CC0-3901-4E8D-BC98-A4398AAD9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35C5C-DDBE-4C67-8B7D-721436E3C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57" y="0"/>
            <a:ext cx="895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5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6009-6B53-4713-BB0B-DD38F1AC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8CE4-0BAF-4424-B9EB-CCD2A70B9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252D1-B88E-4DE4-997F-591887DAE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8" y="0"/>
            <a:ext cx="1109382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DDDA08-3805-4E7F-987E-DD62EBF325B5}"/>
              </a:ext>
            </a:extLst>
          </p:cNvPr>
          <p:cNvSpPr/>
          <p:nvPr/>
        </p:nvSpPr>
        <p:spPr>
          <a:xfrm>
            <a:off x="692727" y="5805055"/>
            <a:ext cx="10058400" cy="1052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4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60A8D-43BD-4B8E-A7A0-D2E93213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C864-8F77-45A3-B0C1-4C50AC57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5B969-DCC1-4E9C-9D7F-C2FAA36F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63" y="0"/>
            <a:ext cx="947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32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5E43-ED61-43FE-9D40-4F2FAAD9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0770-D162-42BD-BF11-B55808192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77AF3-795F-4CF9-8F76-CD539FA5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16" y="0"/>
            <a:ext cx="9970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60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D3A1-0732-4632-9D33-A120C35C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207FE-53CE-4778-B15F-746F92FCF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441D4-84C7-431D-829E-6B29E9A7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98" y="0"/>
            <a:ext cx="9916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6BE2-5E3F-42F8-B393-9D84E235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01D5B-AFA7-41C6-BFEE-6AC3A93E2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764" y="2322576"/>
            <a:ext cx="10058400" cy="405079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121DF-6767-40D6-BCF5-44ED7C90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03" y="0"/>
            <a:ext cx="990779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215A8C-B93D-4C52-8A7E-55B31C9AAADA}"/>
              </a:ext>
            </a:extLst>
          </p:cNvPr>
          <p:cNvSpPr/>
          <p:nvPr/>
        </p:nvSpPr>
        <p:spPr>
          <a:xfrm>
            <a:off x="659219" y="5890437"/>
            <a:ext cx="4295553" cy="96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ECEE-F0F2-4C4F-A9C4-16AC0F56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E5FE8-EBB9-4169-BE5A-24F4C4259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0C7EE-0F41-4A85-9200-E036E404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26" y="0"/>
            <a:ext cx="9347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79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B40F-DD5E-4DAF-9A78-DEA7B6E5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15C7A-8E96-44A6-AB33-2822620E3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74482-EFA1-4D7E-BF82-FCD1800B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63" y="0"/>
            <a:ext cx="9911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04B7-0D5F-4DB6-B329-AE594447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C66C1-8FDC-43A9-9091-16B8FE103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EucDistance</a:t>
            </a:r>
            <a:r>
              <a:rPr lang="en-US" dirty="0"/>
              <a:t>(in ArcGIS) operation calculates the shortest distance from each cell to source cells. </a:t>
            </a:r>
          </a:p>
          <a:p>
            <a:pPr lvl="1"/>
            <a:r>
              <a:rPr lang="en-US" dirty="0"/>
              <a:t>Pythagorean theorem: distance between the center of a cell  and the center of a source cell.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BC416-2107-44AB-8727-1D95E0BD9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3357562"/>
            <a:ext cx="7152640" cy="33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11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0DC4-CFB7-472C-AD95-DEE1A49C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BAD4-FA27-498F-9A64-1DD6299E0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5B2B7-4D5C-4766-ACC2-BA2AE6FC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430" y="0"/>
            <a:ext cx="9015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01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F19C-AFE1-4C77-BA68-D5622C54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AD63-46E4-4868-801D-1519756F2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DA99A23-4271-43DF-96EF-E5DE57BE52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768351"/>
              </p:ext>
            </p:extLst>
          </p:nvPr>
        </p:nvGraphicFramePr>
        <p:xfrm>
          <a:off x="3111500" y="287338"/>
          <a:ext cx="5969000" cy="628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3" imgW="5968480" imgH="6281273" progId="Word.Document.12">
                  <p:embed/>
                </p:oleObj>
              </mc:Choice>
              <mc:Fallback>
                <p:oleObj name="Document" r:id="rId3" imgW="5968480" imgH="6281273" progId="Word.Documen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DA99A23-4271-43DF-96EF-E5DE57BE52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1500" y="287338"/>
                        <a:ext cx="5969000" cy="628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6653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247B-1199-454D-B2DD-DDE6F0FC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E36A3-89CF-491F-8132-BB8B6F036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4AF2A-BECD-4E30-995B-8EDF020B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385762"/>
            <a:ext cx="102489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80C4-5D64-48BF-94EA-E86E70BC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A9BB2-A97E-4133-B1CB-1103AE3D5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E83B3-F75A-40AE-BAA1-9ACFF7AC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67" y="0"/>
            <a:ext cx="9045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4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BCFD-1D9C-4591-B0AA-D1A49CA4E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74B3C-DE14-4A38-A767-BF7CF0A2D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new hampshire ridge back mountain">
            <a:extLst>
              <a:ext uri="{FF2B5EF4-FFF2-40B4-BE49-F238E27FC236}">
                <a16:creationId xmlns:a16="http://schemas.microsoft.com/office/drawing/2014/main" id="{1665A619-BD5E-41E9-A42B-36B30BDD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4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8B93-9A34-455B-B25A-89E62F40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CD8C-B52A-47A4-AD5C-70D13FB8C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9B2E5-E8AC-4756-B30A-00C522AF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9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F0AE8-97AD-46AF-8217-12EA4381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1EA85-A040-4A83-83CB-9F5C44C1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 (between A and B) is one type of cost</a:t>
            </a:r>
          </a:p>
          <a:p>
            <a:pPr lvl="1"/>
            <a:r>
              <a:rPr lang="en-US" dirty="0"/>
              <a:t>Can be measured as time or money spent</a:t>
            </a:r>
          </a:p>
          <a:p>
            <a:r>
              <a:rPr lang="en-US" dirty="0"/>
              <a:t>That cost (friction) may vary in space and time</a:t>
            </a:r>
          </a:p>
          <a:p>
            <a:r>
              <a:rPr lang="en-US" dirty="0"/>
              <a:t>Least cost and least cost path</a:t>
            </a:r>
          </a:p>
          <a:p>
            <a:r>
              <a:rPr lang="en-US" dirty="0" err="1"/>
              <a:t>CostDistance</a:t>
            </a:r>
            <a:r>
              <a:rPr lang="en-US" dirty="0"/>
              <a:t> functions in ArcGIS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C9681-CF2F-459C-8A0F-646009AF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4183388"/>
            <a:ext cx="8260080" cy="26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3736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285</Words>
  <Application>Microsoft Office PowerPoint</Application>
  <PresentationFormat>Widescreen</PresentationFormat>
  <Paragraphs>57</Paragraphs>
  <Slides>52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Rockwell</vt:lpstr>
      <vt:lpstr>Rockwell Condensed</vt:lpstr>
      <vt:lpstr>Wingdings</vt:lpstr>
      <vt:lpstr>Office Theme</vt:lpstr>
      <vt:lpstr>Wood Type</vt:lpstr>
      <vt:lpstr>Document</vt:lpstr>
      <vt:lpstr>PowerPoint Presentation</vt:lpstr>
      <vt:lpstr>Plan</vt:lpstr>
      <vt:lpstr>Distance Operations in Raster Data Model</vt:lpstr>
      <vt:lpstr>PowerPoint Presentation</vt:lpstr>
      <vt:lpstr>Euclidean Distance</vt:lpstr>
      <vt:lpstr>PowerPoint Presentation</vt:lpstr>
      <vt:lpstr>PowerPoint Presentation</vt:lpstr>
      <vt:lpstr>PowerPoint Presentation</vt:lpstr>
      <vt:lpstr>Non-Euclidean Distance</vt:lpstr>
      <vt:lpstr>CostDistance Operations</vt:lpstr>
      <vt:lpstr>CostDistance 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Coll</dc:creator>
  <cp:lastModifiedBy>Jim Coll</cp:lastModifiedBy>
  <cp:revision>22</cp:revision>
  <dcterms:created xsi:type="dcterms:W3CDTF">2018-03-06T04:32:45Z</dcterms:created>
  <dcterms:modified xsi:type="dcterms:W3CDTF">2018-03-08T01:31:41Z</dcterms:modified>
</cp:coreProperties>
</file>